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9" r:id="rId2"/>
    <p:sldId id="260" r:id="rId3"/>
    <p:sldId id="286" r:id="rId4"/>
    <p:sldId id="287" r:id="rId5"/>
    <p:sldId id="261" r:id="rId6"/>
    <p:sldId id="262" r:id="rId7"/>
    <p:sldId id="304" r:id="rId8"/>
    <p:sldId id="305" r:id="rId9"/>
    <p:sldId id="264" r:id="rId10"/>
    <p:sldId id="265" r:id="rId11"/>
    <p:sldId id="266" r:id="rId12"/>
    <p:sldId id="267" r:id="rId13"/>
    <p:sldId id="268" r:id="rId14"/>
    <p:sldId id="269" r:id="rId15"/>
    <p:sldId id="270" r:id="rId16"/>
    <p:sldId id="306" r:id="rId17"/>
    <p:sldId id="271" r:id="rId18"/>
    <p:sldId id="272" r:id="rId19"/>
    <p:sldId id="273" r:id="rId20"/>
    <p:sldId id="274" r:id="rId21"/>
    <p:sldId id="285" r:id="rId22"/>
    <p:sldId id="275" r:id="rId23"/>
    <p:sldId id="276" r:id="rId24"/>
    <p:sldId id="277" r:id="rId25"/>
    <p:sldId id="307" r:id="rId26"/>
    <p:sldId id="309" r:id="rId27"/>
    <p:sldId id="282" r:id="rId28"/>
    <p:sldId id="283" r:id="rId29"/>
    <p:sldId id="311" r:id="rId30"/>
    <p:sldId id="256" r:id="rId31"/>
    <p:sldId id="315" r:id="rId32"/>
    <p:sldId id="316" r:id="rId33"/>
    <p:sldId id="263" r:id="rId34"/>
    <p:sldId id="317" r:id="rId35"/>
    <p:sldId id="318" r:id="rId36"/>
    <p:sldId id="289" r:id="rId37"/>
    <p:sldId id="319" r:id="rId38"/>
    <p:sldId id="320" r:id="rId39"/>
    <p:sldId id="321" r:id="rId40"/>
    <p:sldId id="322" r:id="rId41"/>
    <p:sldId id="323" r:id="rId42"/>
    <p:sldId id="324" r:id="rId43"/>
    <p:sldId id="325" r:id="rId44"/>
    <p:sldId id="326" r:id="rId45"/>
    <p:sldId id="327" r:id="rId46"/>
    <p:sldId id="278" r:id="rId47"/>
    <p:sldId id="279" r:id="rId48"/>
    <p:sldId id="290" r:id="rId49"/>
    <p:sldId id="280" r:id="rId50"/>
    <p:sldId id="281" r:id="rId5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5"/>
  </p:normalViewPr>
  <p:slideViewPr>
    <p:cSldViewPr snapToGrid="0" snapToObjects="1">
      <p:cViewPr varScale="1">
        <p:scale>
          <a:sx n="132" d="100"/>
          <a:sy n="132" d="100"/>
        </p:scale>
        <p:origin x="1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asecuritysite.com/encryption/js08"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fontScale="90000"/>
          </a:bodyPr>
          <a:lstStyle/>
          <a:p>
            <a:pPr defTabSz="886967">
              <a:lnSpc>
                <a:spcPct val="100000"/>
              </a:lnSpc>
              <a:defRPr sz="4200" b="1">
                <a:latin typeface="+mj-lt"/>
                <a:ea typeface="+mj-ea"/>
                <a:cs typeface="+mj-cs"/>
                <a:sym typeface="Calibri"/>
              </a:defRPr>
            </a:pPr>
            <a:r>
              <a:rPr lang="en-GB" dirty="0"/>
              <a:t>Unit</a:t>
            </a:r>
            <a:r>
              <a:rPr dirty="0"/>
              <a:t> 4: Public Key</a:t>
            </a:r>
            <a:br>
              <a:rPr dirty="0"/>
            </a:br>
            <a:br>
              <a:rPr dirty="0"/>
            </a:br>
            <a:br>
              <a:rPr dirty="0"/>
            </a:br>
            <a:r>
              <a:rPr sz="1900" b="0" dirty="0"/>
              <a:t>Basics</a:t>
            </a:r>
            <a:br>
              <a:rPr sz="1900" b="0" dirty="0"/>
            </a:br>
            <a:r>
              <a:rPr sz="1900" b="0" dirty="0"/>
              <a:t>RSA (Factorizing Primes)</a:t>
            </a:r>
            <a:br>
              <a:rPr sz="1900" b="0" dirty="0"/>
            </a:br>
            <a:r>
              <a:rPr sz="1900" b="0" dirty="0"/>
              <a:t>Elliptic Curve (Elliptic Curves)</a:t>
            </a:r>
            <a:br>
              <a:rPr sz="1900" b="0" dirty="0"/>
            </a:br>
            <a:r>
              <a:rPr sz="1900" b="0" dirty="0" err="1"/>
              <a:t>ElGamal</a:t>
            </a:r>
            <a:r>
              <a:rPr sz="1900" b="0" dirty="0"/>
              <a:t> (Discrete Logs)</a:t>
            </a:r>
            <a:br>
              <a:rPr sz="1900" b="0" dirty="0"/>
            </a:br>
            <a:br>
              <a:rPr sz="1900" b="0" dirty="0"/>
            </a:br>
            <a:r>
              <a:rPr sz="2900" dirty="0">
                <a:solidFill>
                  <a:srgbClr val="000000"/>
                </a:solidFill>
              </a:rPr>
              <a:t>Prof Bill Buchanan OBE</a:t>
            </a:r>
            <a:br>
              <a:rPr sz="29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1900" b="0" dirty="0"/>
            </a:br>
            <a:endParaRPr sz="1900" b="0" dirty="0"/>
          </a:p>
        </p:txBody>
      </p:sp>
      <p:pic>
        <p:nvPicPr>
          <p:cNvPr id="5" name="Picture 4" descr="Text, letter&#10;&#10;Description automatically generated">
            <a:extLst>
              <a:ext uri="{FF2B5EF4-FFF2-40B4-BE49-F238E27FC236}">
                <a16:creationId xmlns:a16="http://schemas.microsoft.com/office/drawing/2014/main" id="{4F562BE9-EEE0-A44F-9B24-15A809CCB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042" y="1643406"/>
            <a:ext cx="4329920" cy="2811636"/>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br>
              <a:rPr dirty="0"/>
            </a:br>
            <a:br>
              <a:rPr dirty="0"/>
            </a:br>
            <a:r>
              <a:rPr sz="2000" b="0" dirty="0"/>
              <a:t>Elliptic Curve</a:t>
            </a:r>
            <a:br>
              <a:rPr sz="2000" b="0" dirty="0"/>
            </a:br>
            <a:br>
              <a:rPr sz="2000" b="0" dirty="0"/>
            </a:br>
            <a:r>
              <a:rPr sz="3000" dirty="0">
                <a:solidFill>
                  <a:srgbClr val="000000"/>
                </a:solidFill>
              </a:rPr>
              <a:t>Prof Bill Buchanan OBE</a:t>
            </a:r>
            <a:br>
              <a:rPr sz="300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elgaml</a:t>
            </a:r>
            <a:br>
              <a:rPr sz="2000" b="0" dirty="0"/>
            </a:br>
            <a:endParaRPr sz="2000" b="0"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br>
              <a:rPr sz="1979" b="0" dirty="0"/>
            </a:br>
            <a:br>
              <a:rPr sz="1979" b="0" dirty="0"/>
            </a:br>
            <a:r>
              <a:rPr sz="2970" dirty="0">
                <a:solidFill>
                  <a:srgbClr val="000000"/>
                </a:solidFill>
              </a:rPr>
              <a:t>Prof Bill Buchanan OBE</a:t>
            </a:r>
            <a:br>
              <a:rPr sz="2970" dirty="0">
                <a:solidFill>
                  <a:srgbClr val="000000"/>
                </a:solidFill>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rsa</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ecc</a:t>
            </a:r>
            <a:br>
              <a:rPr lang="en-GB" sz="2000" b="1" dirty="0">
                <a:sym typeface="Calibri"/>
              </a:rPr>
            </a:br>
            <a:r>
              <a:rPr lang="en-GB" sz="2000" b="1" dirty="0">
                <a:sym typeface="Calibri"/>
              </a:rPr>
              <a:t>https://</a:t>
            </a:r>
            <a:r>
              <a:rPr lang="en-GB" sz="2000" b="1" dirty="0" err="1">
                <a:sym typeface="Calibri"/>
              </a:rPr>
              <a:t>asecuritysite.com</a:t>
            </a:r>
            <a:r>
              <a:rPr lang="en-GB" sz="2000" b="1" dirty="0">
                <a:sym typeface="Calibri"/>
              </a:rPr>
              <a:t>/</a:t>
            </a:r>
            <a:r>
              <a:rPr lang="en-GB" sz="2000" b="1" dirty="0" err="1">
                <a:sym typeface="Calibri"/>
              </a:rPr>
              <a:t>elgamal</a:t>
            </a:r>
            <a:br>
              <a:rPr sz="1979" b="0" dirty="0"/>
            </a:br>
            <a:endParaRPr sz="1979" b="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t>Unit 5: Key Exchange</a:t>
            </a:r>
            <a:br/>
            <a:br/>
            <a:r>
              <a:rPr sz="1779" b="0"/>
              <a:t>Diffie-Hellman</a:t>
            </a:r>
            <a:br>
              <a:rPr sz="1779" b="0"/>
            </a:br>
            <a:r>
              <a:rPr sz="1779" b="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sz="1779" b="0" dirty="0"/>
              <a:t>http://</a:t>
            </a:r>
            <a:r>
              <a:rPr sz="1779" b="0" dirty="0" err="1"/>
              <a:t>asecuritysite.com</a:t>
            </a:r>
            <a:r>
              <a:rPr sz="1779" b="0" dirty="0"/>
              <a:t>/crypto05</a:t>
            </a:r>
            <a:br>
              <a:rPr sz="1779" b="0" dirty="0"/>
            </a:br>
            <a:r>
              <a:rPr sz="1779" b="0" dirty="0"/>
              <a:t>http://</a:t>
            </a:r>
            <a:r>
              <a:rPr sz="1779" b="0" dirty="0" err="1"/>
              <a:t>asecuritysite.com</a:t>
            </a:r>
            <a:r>
              <a:rPr sz="1779" b="0" dirty="0"/>
              <a:t>/encryption</a:t>
            </a:r>
            <a:br>
              <a:rPr sz="1779" b="0" dirty="0"/>
            </a:br>
            <a:endParaRPr sz="1779" b="0" dirty="0"/>
          </a:p>
        </p:txBody>
      </p:sp>
    </p:spTree>
    <p:extLst>
      <p:ext uri="{BB962C8B-B14F-4D97-AF65-F5344CB8AC3E}">
        <p14:creationId xmlns:p14="http://schemas.microsoft.com/office/powerpoint/2010/main" val="26252696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BB8D7783-4AF5-6E4C-A748-A0FC717A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26971470-B14F-0544-8FBA-E89B02BB6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3" name="Picture 2">
            <a:extLst>
              <a:ext uri="{FF2B5EF4-FFF2-40B4-BE49-F238E27FC236}">
                <a16:creationId xmlns:a16="http://schemas.microsoft.com/office/drawing/2014/main" id="{8547D05C-C6CA-6048-B6C8-EC1879D06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br>
              <a:rPr dirty="0"/>
            </a:br>
            <a:br>
              <a:rPr dirty="0"/>
            </a:br>
            <a:r>
              <a:rPr sz="1700" b="0" dirty="0"/>
              <a:t>RSA</a:t>
            </a:r>
            <a:br>
              <a:rPr sz="1700" b="0" dirty="0"/>
            </a:br>
            <a:br>
              <a:rPr sz="1700" b="0" dirty="0"/>
            </a:br>
            <a:r>
              <a:rPr sz="2500" dirty="0">
                <a:solidFill>
                  <a:srgbClr val="000000"/>
                </a:solidFill>
              </a:rPr>
              <a:t>Prof Bill Buchanan OBE</a:t>
            </a:r>
            <a:br>
              <a:rPr sz="2500" dirty="0">
                <a:solidFill>
                  <a:srgbClr val="000000"/>
                </a:solidFill>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rsa</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ecc</a:t>
            </a:r>
            <a:br>
              <a:rPr lang="en-GB" sz="1600" b="1" dirty="0">
                <a:sym typeface="Calibri"/>
              </a:rPr>
            </a:br>
            <a:r>
              <a:rPr lang="en-GB" sz="1600" b="1" dirty="0">
                <a:sym typeface="Calibri"/>
              </a:rPr>
              <a:t>https://</a:t>
            </a:r>
            <a:r>
              <a:rPr lang="en-GB" sz="1600" b="1" dirty="0" err="1">
                <a:sym typeface="Calibri"/>
              </a:rPr>
              <a:t>asecuritysite.com</a:t>
            </a:r>
            <a:r>
              <a:rPr lang="en-GB" sz="1600" b="1" dirty="0">
                <a:sym typeface="Calibri"/>
              </a:rPr>
              <a:t>/</a:t>
            </a:r>
            <a:r>
              <a:rPr lang="en-GB" sz="1600" b="1" dirty="0" err="1">
                <a:sym typeface="Calibri"/>
              </a:rPr>
              <a:t>elgaml</a:t>
            </a:r>
            <a:br>
              <a:rPr sz="1700" b="0" dirty="0"/>
            </a:br>
            <a:endParaRPr sz="1700" b="0" dirty="0"/>
          </a:p>
        </p:txBody>
      </p:sp>
      <p:pic>
        <p:nvPicPr>
          <p:cNvPr id="3" name="Picture 2" descr="Text, letter&#10;&#10;Description automatically generated">
            <a:extLst>
              <a:ext uri="{FF2B5EF4-FFF2-40B4-BE49-F238E27FC236}">
                <a16:creationId xmlns:a16="http://schemas.microsoft.com/office/drawing/2014/main" id="{DD7BB2D6-C650-734D-BD42-BF6635741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5042" y="1643406"/>
            <a:ext cx="4329920" cy="281163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86"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87" name="image.png" descr="image.png"/>
          <p:cNvPicPr>
            <a:picLocks noChangeAspect="1"/>
          </p:cNvPicPr>
          <p:nvPr/>
        </p:nvPicPr>
        <p:blipFill>
          <a:blip r:embed="rId2"/>
          <a:stretch>
            <a:fillRect/>
          </a:stretch>
        </p:blipFill>
        <p:spPr>
          <a:xfrm>
            <a:off x="6350" y="0"/>
            <a:ext cx="9137650" cy="57419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TotalTime>
  <Words>2546</Words>
  <Application>Microsoft Macintosh PowerPoint</Application>
  <PresentationFormat>On-screen Show (16:10)</PresentationFormat>
  <Paragraphs>253</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Helvetica</vt:lpstr>
      <vt:lpstr>Office Theme</vt:lpstr>
      <vt:lpstr>Unit 4: Public Key   Basics RSA (Factorizing Primes) Elliptic Curve (Elliptic Curves) ElGamal (Discrete Logs)  Prof Bill Buchanan OBE https://asecuritysite.com/rsa https://asecuritysite.com/ecc https://asecuritysite.com/elgaml </vt:lpstr>
      <vt:lpstr>Public Key Methods</vt:lpstr>
      <vt:lpstr>Public Key Encryption</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https://asecuritysite.com/elgaml </vt:lpstr>
      <vt:lpstr>PowerPoint Presentation</vt:lpstr>
      <vt:lpstr>PowerPoint Presentation</vt:lpstr>
      <vt:lpstr>RSA</vt:lpstr>
      <vt:lpstr>RSA</vt:lpstr>
      <vt:lpstr>RSA</vt:lpstr>
      <vt:lpstr>Key ring</vt:lpstr>
      <vt:lpstr>Unit 4: Public Key    Elliptic Curve  Prof Bill Buchanan OBE https://asecuritysite.com/rsa https://asecuritysite.com/ecc https://asecuritysite.com/elgaml </vt:lpstr>
      <vt:lpstr>Elliptic Curve Methods</vt:lpstr>
      <vt:lpstr>Elliptic Curve (EC)</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PGP  Prof Bill Buchanan OBE https://asecuritysite.com/rsa https://asecuritysite.com/ecc https://asecuritysite.com/elgamal </vt:lpstr>
      <vt:lpstr>PGP</vt:lpstr>
      <vt:lpstr>PGP</vt:lpstr>
      <vt:lpstr>Unit 5: Key Exchange  Diffie-Hellman Diffie-Hellman Weaknesses Elliptic Curve Diffie-Hellman (ECDH) Passing Key Using Public Key Key Distribution Centre (KDC)  Prof Bill Buchanan OBE http://asecuritysite.com/crypto05 http://asecuritysite.com/encryption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Public Key       Prof Bill Buchanan OBE http://asecuritysite.com/crypto04 http://asecuritysite.com/encryption </dc:title>
  <cp:lastModifiedBy>Buchanan, Bill</cp:lastModifiedBy>
  <cp:revision>9</cp:revision>
  <dcterms:modified xsi:type="dcterms:W3CDTF">2022-03-11T07:08:54Z</dcterms:modified>
</cp:coreProperties>
</file>